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93" r:id="rId3"/>
    <p:sldId id="294" r:id="rId4"/>
    <p:sldId id="304" r:id="rId5"/>
    <p:sldId id="295" r:id="rId6"/>
    <p:sldId id="262" r:id="rId7"/>
    <p:sldId id="26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59" r:id="rId19"/>
    <p:sldId id="260" r:id="rId20"/>
    <p:sldId id="289" r:id="rId21"/>
    <p:sldId id="261" r:id="rId22"/>
    <p:sldId id="269" r:id="rId23"/>
    <p:sldId id="296" r:id="rId24"/>
    <p:sldId id="298" r:id="rId25"/>
    <p:sldId id="306" r:id="rId26"/>
    <p:sldId id="297" r:id="rId27"/>
    <p:sldId id="299" r:id="rId28"/>
    <p:sldId id="300" r:id="rId29"/>
    <p:sldId id="301" r:id="rId30"/>
    <p:sldId id="302" r:id="rId31"/>
    <p:sldId id="303" r:id="rId32"/>
    <p:sldId id="305" r:id="rId33"/>
    <p:sldId id="264" r:id="rId34"/>
    <p:sldId id="270" r:id="rId35"/>
    <p:sldId id="290" r:id="rId36"/>
    <p:sldId id="291" r:id="rId37"/>
    <p:sldId id="265" r:id="rId38"/>
    <p:sldId id="271" r:id="rId39"/>
    <p:sldId id="274" r:id="rId40"/>
    <p:sldId id="266" r:id="rId41"/>
    <p:sldId id="272" r:id="rId42"/>
    <p:sldId id="275" r:id="rId43"/>
    <p:sldId id="267" r:id="rId44"/>
    <p:sldId id="268" r:id="rId45"/>
    <p:sldId id="273" r:id="rId46"/>
    <p:sldId id="277" r:id="rId47"/>
    <p:sldId id="276" r:id="rId48"/>
    <p:sldId id="25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0"/>
    <p:restoredTop sz="94665"/>
  </p:normalViewPr>
  <p:slideViewPr>
    <p:cSldViewPr snapToGrid="0" snapToObjects="1">
      <p:cViewPr varScale="1">
        <p:scale>
          <a:sx n="150" d="100"/>
          <a:sy n="150" d="100"/>
        </p:scale>
        <p:origin x="19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1:13:4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24575,'10'45'0,"-3"22"0,-22 15 0,11-6 0,-18-42 0,20-9 0,-6-8 0,1 7 0,5-5 0,-6 5 0,0 1 0,-1-6 0,0 5 0,-10 19 0,16-13 0,-16 15 0,17-21 0,-5-7 0,-1 0 0,-1 8 0,-1 1 0,-5 8 0,6 0 0,-1-8 0,-5 6 0,5-6 0,-7 8 0,8-8 0,-6-1 0,13-1 0,-13 2 0,13 1 0,-14 5 0,7-6 0,0 8 0,-7 0 0,7-8 0,-1-2 0,-5 1 0,13-6 0,-13 13 0,13-14 0,-13 7 0,13-8 0,-13 0 0,13 0 0,-6-1 0,1-6 0,5 5 0,-6-6 0,1 1 0,5 5 0,-6-6 0,1 8 0,5 0 0,-13-8 0,13 6 0,-13-5 0,13-16 0,-6-23 0,8-2 0,0-20 0,0 7 0,0 5 0,0-13 0,0 26 0,8-7 0,-7 14 0,7 10 0,-8 11 0,0 63 0,0-29 0,0 28 0,0 2 0,0-18 0,0 41 0,0-63 0,0 6 0,8-21 0,8-11 0,-4-11 0,10-14 0,-12 8 0,7 0 0,-8 0 0,6 8 0,-13-7 0,13 14 0,-13-13 0,13 6 0,-6-8 0,16 0 0,-7-8 0,7 14 0,-8-12 0,0 13 0,7-14 0,-5 12 0,-2-10 0,-2 20 0,-13-6 0,5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D67A-CB91-BD4C-9719-5960FA96AB9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C2728-F15C-6540-9C29-E37551A9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C2728-F15C-6540-9C29-E37551A9F6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541B-5350-FD4B-AA8F-D50E0A447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C6224-9DA8-D147-BA6D-90DACC3A8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D4FD1-3A33-6E47-B527-EA525717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F3F7-8D9D-AF40-9F7E-BBE90478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4F3E-5CC5-E942-8792-7B925D42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1D02-90BD-BD4F-AE06-08B3F041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AB8B5-A85E-9046-8D5A-9F6763FF6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FD7A-602B-3747-B770-976A54ED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6951-4AD9-FB4C-BB8E-9B5A7FF9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AA29-517F-9D45-BF3E-C320D63F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0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FD0BE-38EF-7F41-BB5F-73618B63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978E-12A9-8144-A193-1D0B9BA4C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D285-D61F-B642-8165-B69A1177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73E0-B6FE-4046-87D0-751E6B0F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21FA2-19D7-2F45-A863-E9FE9643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5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CB18-D08B-7E47-9075-AE1FC0D8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66B0-0FD0-5A40-9090-D6AE7E64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C43B-EE36-C648-BEA3-78FEDF3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D3C32-5E4B-FD4F-94D0-36A8D366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CADB-8F47-0240-8DAF-00144E19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554A-084A-5842-8700-079994AB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7AA8-9A5E-F24D-A3A7-C8DDB27F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3BBC1-BA10-8643-ACBD-D24C8359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27728-1C3A-3442-A9BE-88D4F31B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E7920-A2C5-0F46-95D9-FE3B6E8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56BC-59C3-3040-9BE0-91D64087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1980-030C-0D4F-9810-298234402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805B9-E626-0F44-AF1A-F2513C411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BC46-FEE4-D145-9780-918C5D9D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D200A-ECF2-B243-AD0C-8C1107B6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6845C-69FD-814D-8E14-96AABFC7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3865-09F3-6541-ADA3-DE330A3E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8C9E4-6905-9E49-91D0-0341902A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191B9-55A7-474D-83D4-7928E047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B02C5-F827-6145-8507-FA1F26E21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6E122-0607-BF4E-ABBF-17BBDE14A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AADDF-ED81-C847-9206-CB1E339B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DA54A-C480-5144-BB57-0D8EAE97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BAEE7-0A09-D84A-A0F3-AF69B0BA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2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4EB9-E186-2E4B-A930-42E82E57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70708-4AA0-2449-A60E-E251FBAE5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EE4D0-4369-DC48-91D3-556FAFC9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A4232-F824-5844-8E31-091DFA74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9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BF036-6CA4-684F-A605-B5A9E7A8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F7A84-646D-BD44-84DE-D41BD7E2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1C47-F1C9-9244-9DCF-F1A345E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7A39-565E-CF4F-B445-8179E75E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1C25-9B9E-F447-8200-A3B1DCAC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19D9C-87A9-D449-B1B1-7A40048A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7A599-6628-1048-A8EC-39BFE3A0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CAF37-336A-AF4B-B4E7-62AC8B7A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AE82-689B-2641-A62D-8641FDAC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6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AC3-E215-394C-8208-946F91C3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4969A-0709-9245-BFA0-793D0540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2637A-E165-1A4D-BC21-E35322F3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D5ED3-FE3F-ED42-8277-ABAD6FA4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D60AA-0F5F-FE4B-BCAE-27FC36A1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81B4-2EB1-C340-AE20-177C79E6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00861-D176-3C42-A179-AD45E8FC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C25B0-2B22-5F4F-9C56-3F825537B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818D-9503-BD43-853D-FF4D9041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1C2E9-8099-E54B-8644-ADA00E4D14F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A48A4-B001-EA40-9AB9-62BA472F4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E08B8-5F92-5844-974C-1E8EC455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3B258-6B88-4741-9B72-51FA54FA3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6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C4C9-2049-034B-9DF1-B5F8066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Contest Problem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BE703-6D7F-3B47-B1D9-756566985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Palindrome numbers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60EBF-E172-7743-90C0-0846D84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71" y="419100"/>
            <a:ext cx="5930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59E4-09B1-8C4C-8272-A9F53F6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see for each starting number if we can figure out who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17BC-60D4-1041-A92E-F84B14D0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it this way:</a:t>
            </a:r>
          </a:p>
          <a:p>
            <a:r>
              <a:rPr lang="en-US" dirty="0"/>
              <a:t>If a player is given a pile with n stones will they win or lose</a:t>
            </a:r>
          </a:p>
          <a:p>
            <a:r>
              <a:rPr lang="en-US" dirty="0"/>
              <a:t>Start with the first row</a:t>
            </a:r>
          </a:p>
          <a:p>
            <a:r>
              <a:rPr lang="en-US" dirty="0"/>
              <a:t>Since all the single digit numbers are palindrome numbers, if the starting player gets a single digit number of stones, they just pick that many stones and they win - EASY</a:t>
            </a:r>
          </a:p>
        </p:txBody>
      </p:sp>
    </p:spTree>
    <p:extLst>
      <p:ext uri="{BB962C8B-B14F-4D97-AF65-F5344CB8AC3E}">
        <p14:creationId xmlns:p14="http://schemas.microsoft.com/office/powerpoint/2010/main" val="42886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08AAA3-1FCC-0843-8FFD-52010E6F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510" y="0"/>
            <a:ext cx="604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86FE-71D4-D845-9267-F93DB56C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750C-0830-1842-BC1E-CBDD8952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player gets a pile with 10 stones, they always LOSE since subtracting a single digit number always leaves a single digit remainder for the next player!</a:t>
            </a:r>
          </a:p>
        </p:txBody>
      </p:sp>
    </p:spTree>
    <p:extLst>
      <p:ext uri="{BB962C8B-B14F-4D97-AF65-F5344CB8AC3E}">
        <p14:creationId xmlns:p14="http://schemas.microsoft.com/office/powerpoint/2010/main" val="58180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B6B75-AE7D-994A-AEAF-C94DD604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68" y="0"/>
            <a:ext cx="597846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A9A457-4C3B-4A4A-AD9C-DD41E7D56DE7}"/>
                  </a:ext>
                </a:extLst>
              </p14:cNvPr>
              <p14:cNvContentPartPr/>
              <p14:nvPr/>
            </p14:nvContentPartPr>
            <p14:xfrm>
              <a:off x="8767056" y="252968"/>
              <a:ext cx="187560" cy="58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A9A457-4C3B-4A4A-AD9C-DD41E7D56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8056" y="243968"/>
                <a:ext cx="205200" cy="6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73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513-51FC-794D-A563-C9A1EE48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about 11 - 20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32DB-CB35-DE48-8BCA-A76FA8859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395"/>
            <a:ext cx="10515600" cy="4351338"/>
          </a:xfrm>
        </p:spPr>
        <p:txBody>
          <a:bodyPr/>
          <a:lstStyle/>
          <a:p>
            <a:r>
              <a:rPr lang="en-US" dirty="0"/>
              <a:t>If a player gets 11 they win since 11 is a palindrome number</a:t>
            </a:r>
          </a:p>
          <a:p>
            <a:r>
              <a:rPr lang="en-US" dirty="0"/>
              <a:t>What about 12?</a:t>
            </a:r>
          </a:p>
          <a:p>
            <a:r>
              <a:rPr lang="en-US" dirty="0"/>
              <a:t>A player getting 12 WINS since they can pick 2 stones and give their opponent 10 stones which we know is a losing number</a:t>
            </a:r>
          </a:p>
          <a:p>
            <a:r>
              <a:rPr lang="en-US" dirty="0"/>
              <a:t>Same for 13 – 19</a:t>
            </a:r>
          </a:p>
          <a:p>
            <a:r>
              <a:rPr lang="en-US" dirty="0"/>
              <a:t>But what about 20??</a:t>
            </a:r>
          </a:p>
          <a:p>
            <a:r>
              <a:rPr lang="en-US" dirty="0"/>
              <a:t>It’s the same as 10. If you get 20 then you will give your opponent  an 11 though 19 which are winning positions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5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F73AA-5499-3044-A5A2-BA52C66E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96" y="0"/>
            <a:ext cx="60070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9CA32-08B8-FB41-BEA1-5BA1859EC97A}"/>
              </a:ext>
            </a:extLst>
          </p:cNvPr>
          <p:cNvSpPr txBox="1"/>
          <p:nvPr/>
        </p:nvSpPr>
        <p:spPr>
          <a:xfrm>
            <a:off x="479685" y="809469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see the pattern yet?</a:t>
            </a:r>
          </a:p>
        </p:txBody>
      </p:sp>
    </p:spTree>
    <p:extLst>
      <p:ext uri="{BB962C8B-B14F-4D97-AF65-F5344CB8AC3E}">
        <p14:creationId xmlns:p14="http://schemas.microsoft.com/office/powerpoint/2010/main" val="349077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F38D-8E09-2340-9B99-FE374DD7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recurrence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FCCA-0F4B-7346-8E1C-091DA2F9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say we get the number expressed as a string since we cannot do 10</a:t>
            </a:r>
            <a:r>
              <a:rPr lang="en-US" baseline="30000" dirty="0"/>
              <a:t>10000</a:t>
            </a:r>
            <a:r>
              <a:rPr lang="en-US" dirty="0"/>
              <a:t> as an </a:t>
            </a:r>
            <a:r>
              <a:rPr lang="en-US" dirty="0" err="1"/>
              <a:t>int</a:t>
            </a:r>
            <a:r>
              <a:rPr lang="en-US" dirty="0"/>
              <a:t> (at least in C++)</a:t>
            </a:r>
          </a:p>
          <a:p>
            <a:r>
              <a:rPr lang="en-US" dirty="0"/>
              <a:t>If the last character is a “0” then the second player will always win, otherwise the first player will always win (assuming they play and don’t make mistakes</a:t>
            </a:r>
          </a:p>
        </p:txBody>
      </p:sp>
    </p:spTree>
    <p:extLst>
      <p:ext uri="{BB962C8B-B14F-4D97-AF65-F5344CB8AC3E}">
        <p14:creationId xmlns:p14="http://schemas.microsoft.com/office/powerpoint/2010/main" val="1315326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6A2613-9C95-724B-8335-29F63FC36187}"/>
              </a:ext>
            </a:extLst>
          </p:cNvPr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iostream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main() {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&gt;&gt; 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(T--)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 stone;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&gt;&gt; stone;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&lt;&lt; 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stone.back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==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'0'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?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'J'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79A8B-79F3-BB4E-A258-CF8DB9706330}"/>
              </a:ext>
            </a:extLst>
          </p:cNvPr>
          <p:cNvSpPr txBox="1"/>
          <p:nvPr/>
        </p:nvSpPr>
        <p:spPr>
          <a:xfrm>
            <a:off x="6385810" y="5021705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.back returns the last character</a:t>
            </a:r>
          </a:p>
        </p:txBody>
      </p:sp>
    </p:spTree>
    <p:extLst>
      <p:ext uri="{BB962C8B-B14F-4D97-AF65-F5344CB8AC3E}">
        <p14:creationId xmlns:p14="http://schemas.microsoft.com/office/powerpoint/2010/main" val="318602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C7A0E0-CDB1-9241-B0AA-B05D7C213B9B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 = 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endParaRPr lang="en-US" dirty="0"/>
          </a:p>
          <a:p>
            <a:r>
              <a:rPr lang="en-US" dirty="0"/>
              <a:t>for _ in range(T):</a:t>
            </a:r>
          </a:p>
          <a:p>
            <a:endParaRPr lang="en-US" dirty="0"/>
          </a:p>
          <a:p>
            <a:r>
              <a:rPr lang="en-US" dirty="0"/>
              <a:t>	start = input()</a:t>
            </a:r>
          </a:p>
          <a:p>
            <a:endParaRPr lang="en-US" dirty="0"/>
          </a:p>
          <a:p>
            <a:r>
              <a:rPr lang="en-US" dirty="0"/>
              <a:t>	print(‘J' if start[-1] == '0' else ‘T')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D4D20-B718-9A4F-B137-2EBAFBC3D4D2}"/>
              </a:ext>
            </a:extLst>
          </p:cNvPr>
          <p:cNvSpPr txBox="1"/>
          <p:nvPr/>
        </p:nvSpPr>
        <p:spPr>
          <a:xfrm>
            <a:off x="2818151" y="110927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0012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30B-670E-1C46-BDE1-8925C83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1863-F77C-E540-B315-1C163FC9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Thanks for attending our contest!</a:t>
            </a:r>
          </a:p>
          <a:p>
            <a:r>
              <a:rPr lang="en-US" dirty="0"/>
              <a:t>We hope you come back next year as it will be bigger and have real food (sorry about the food thing, we had some poor communication)</a:t>
            </a:r>
          </a:p>
          <a:p>
            <a:r>
              <a:rPr lang="en-US" dirty="0"/>
              <a:t>The goal of this review is to let you see how to </a:t>
            </a:r>
            <a:r>
              <a:rPr lang="en-US" dirty="0" err="1"/>
              <a:t>analyse</a:t>
            </a:r>
            <a:r>
              <a:rPr lang="en-US" dirty="0"/>
              <a:t> and solve the problems.  A lot of you are competition newbies.</a:t>
            </a:r>
          </a:p>
          <a:p>
            <a:r>
              <a:rPr lang="en-US" dirty="0"/>
              <a:t>The only way to get better at competitive coding is to solve problems</a:t>
            </a:r>
          </a:p>
          <a:p>
            <a:r>
              <a:rPr lang="en-US" dirty="0"/>
              <a:t>Most Saturday afternoons at 2PM I have a competitive coding class that covers various topics and allows teams to practice coding a problem and be able to ask questions.  If you want to be put on the mailing list let me know.  I will likely continue to do these classes over the summer whenever I can.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1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036A-62F4-914C-BD82-162F6C3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problems, optimization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C313-2819-494A-80D7-A786ED4C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these are candidates for dynamic programming</a:t>
            </a:r>
          </a:p>
          <a:p>
            <a:r>
              <a:rPr lang="en-US" dirty="0"/>
              <a:t>Work it by hand, look for the pattern and the recurrence relation</a:t>
            </a:r>
          </a:p>
        </p:txBody>
      </p:sp>
    </p:spTree>
    <p:extLst>
      <p:ext uri="{BB962C8B-B14F-4D97-AF65-F5344CB8AC3E}">
        <p14:creationId xmlns:p14="http://schemas.microsoft.com/office/powerpoint/2010/main" val="425427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6239A8-7FB8-5346-AAEF-BE0393B0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5" y="0"/>
            <a:ext cx="7897433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67EA77-CEF9-C04F-BDEA-9C433CBD1738}"/>
              </a:ext>
            </a:extLst>
          </p:cNvPr>
          <p:cNvSpPr/>
          <p:nvPr/>
        </p:nvSpPr>
        <p:spPr>
          <a:xfrm>
            <a:off x="9144000" y="123270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Sample Input: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9 5</a:t>
            </a:r>
            <a:r>
              <a:rPr lang="en-US" dirty="0">
                <a:solidFill>
                  <a:srgbClr val="000000"/>
                </a:solidFill>
                <a:latin typeface="WordVisiCarriageReturn_MSFontService"/>
              </a:rPr>
              <a:t> </a:t>
            </a:r>
            <a:br>
              <a:rPr lang="en-US" dirty="0">
                <a:solidFill>
                  <a:srgbClr val="000000"/>
                </a:solidFill>
                <a:latin typeface="WordVisiCarriageReturn_MSFontService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RRRLRRLLR</a:t>
            </a:r>
            <a:r>
              <a:rPr lang="en-US" dirty="0">
                <a:solidFill>
                  <a:srgbClr val="000000"/>
                </a:solidFill>
                <a:latin typeface="WordVisiCarriageReturn_MSFontService"/>
              </a:rPr>
              <a:t> </a:t>
            </a:r>
            <a:br>
              <a:rPr lang="en-US" dirty="0">
                <a:solidFill>
                  <a:srgbClr val="000000"/>
                </a:solidFill>
                <a:latin typeface="WordVisiCarriageReturn_MSFontService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5 8 4 9 3 4 9 5 4 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Sample Output: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algn="just" fontAlgn="base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38 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7328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the most difficult problem to get right because of the interlocking conditions</a:t>
            </a:r>
          </a:p>
          <a:p>
            <a:r>
              <a:rPr lang="en-US" sz="1600" dirty="0"/>
              <a:t>You can do it brute force and simulate or you can try to figure out something else</a:t>
            </a:r>
          </a:p>
          <a:p>
            <a:endParaRPr lang="en-US" sz="1600" dirty="0"/>
          </a:p>
          <a:p>
            <a:r>
              <a:rPr lang="en-US" sz="1600" dirty="0"/>
              <a:t>At any minute we have to add up the bones on all bowls</a:t>
            </a:r>
          </a:p>
          <a:p>
            <a:r>
              <a:rPr lang="en-US" sz="1600" dirty="0"/>
              <a:t>The key to this problem is finding the R-&gt;L pairs.</a:t>
            </a:r>
          </a:p>
          <a:p>
            <a:r>
              <a:rPr lang="en-US" sz="1600" dirty="0"/>
              <a:t>The pairs become stable</a:t>
            </a:r>
          </a:p>
          <a:p>
            <a:r>
              <a:rPr lang="en-US" sz="1600" dirty="0"/>
              <a:t>It is not hard at any minute in to figure out how many bones are in bowls.</a:t>
            </a:r>
          </a:p>
          <a:p>
            <a:r>
              <a:rPr lang="en-US" sz="1600" dirty="0"/>
              <a:t>Solution finds the R-&gt; L pairs and work around them</a:t>
            </a:r>
          </a:p>
          <a:p>
            <a:r>
              <a:rPr lang="en-US" sz="1600" dirty="0"/>
              <a:t>Figure out what bowls are not in the stable R-&gt;L pairs and recognize they will all eventually become empty</a:t>
            </a:r>
          </a:p>
          <a:p>
            <a:r>
              <a:rPr lang="en-US" sz="1600" dirty="0"/>
              <a:t>So the trick is minute by minute to figure out how many drop out</a:t>
            </a:r>
          </a:p>
          <a:p>
            <a:r>
              <a:rPr lang="en-US" sz="1600" dirty="0"/>
              <a:t>If you spend a little time doing things by hand you will see the patterns</a:t>
            </a:r>
          </a:p>
          <a:p>
            <a:r>
              <a:rPr lang="en-US" sz="1600" dirty="0"/>
              <a:t>The most important thing is to take the instructions literally. For a R-&gt;L pair of bowls, they don’t change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97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855CE8-6255-0944-A30E-998D799F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40"/>
            <a:ext cx="12192000" cy="3937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E2133-EC54-2048-9FB4-0FE3BBEB7406}"/>
              </a:ext>
            </a:extLst>
          </p:cNvPr>
          <p:cNvSpPr txBox="1"/>
          <p:nvPr/>
        </p:nvSpPr>
        <p:spPr>
          <a:xfrm>
            <a:off x="5791200" y="575733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example: </a:t>
            </a:r>
          </a:p>
        </p:txBody>
      </p:sp>
    </p:spTree>
    <p:extLst>
      <p:ext uri="{BB962C8B-B14F-4D97-AF65-F5344CB8AC3E}">
        <p14:creationId xmlns:p14="http://schemas.microsoft.com/office/powerpoint/2010/main" val="33591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CF8EBC-DBFB-694E-9E8A-604A662E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0"/>
            <a:ext cx="12192000" cy="3937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337F8-7537-7A41-92A3-012A0F2F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0" y="3878955"/>
            <a:ext cx="12111720" cy="2883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5AB69-EE7B-674F-B09C-3EF93F7A740A}"/>
              </a:ext>
            </a:extLst>
          </p:cNvPr>
          <p:cNvSpPr txBox="1"/>
          <p:nvPr/>
        </p:nvSpPr>
        <p:spPr>
          <a:xfrm>
            <a:off x="165253" y="480060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1DE37-7E15-1144-83F8-DF6F50F3A007}"/>
              </a:ext>
            </a:extLst>
          </p:cNvPr>
          <p:cNvSpPr txBox="1"/>
          <p:nvPr/>
        </p:nvSpPr>
        <p:spPr>
          <a:xfrm>
            <a:off x="2396067" y="6393163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dots are bones</a:t>
            </a:r>
          </a:p>
        </p:txBody>
      </p:sp>
    </p:spTree>
    <p:extLst>
      <p:ext uri="{BB962C8B-B14F-4D97-AF65-F5344CB8AC3E}">
        <p14:creationId xmlns:p14="http://schemas.microsoft.com/office/powerpoint/2010/main" val="319068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81D8A0A-94CC-B74E-8EB5-C886E11F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788"/>
            <a:ext cx="12192000" cy="3245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0525A-3F9B-C443-AE7D-D1E21206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981"/>
            <a:ext cx="12192000" cy="288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307CC-91D9-F141-844E-0F702B699CB8}"/>
              </a:ext>
            </a:extLst>
          </p:cNvPr>
          <p:cNvSpPr txBox="1"/>
          <p:nvPr/>
        </p:nvSpPr>
        <p:spPr>
          <a:xfrm>
            <a:off x="211667" y="1706042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CB66D-16E3-7249-B4A9-65BF567BA968}"/>
              </a:ext>
            </a:extLst>
          </p:cNvPr>
          <p:cNvSpPr txBox="1"/>
          <p:nvPr/>
        </p:nvSpPr>
        <p:spPr>
          <a:xfrm>
            <a:off x="1642533" y="6292844"/>
            <a:ext cx="396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Minute by minute   this is after minute 1</a:t>
            </a:r>
          </a:p>
        </p:txBody>
      </p:sp>
    </p:spTree>
    <p:extLst>
      <p:ext uri="{BB962C8B-B14F-4D97-AF65-F5344CB8AC3E}">
        <p14:creationId xmlns:p14="http://schemas.microsoft.com/office/powerpoint/2010/main" val="219248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D2B678-3722-FE4A-900B-E1A84017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3629657"/>
            <a:ext cx="12192000" cy="2949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1D8A0A-94CC-B74E-8EB5-C886E11F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83"/>
            <a:ext cx="12192000" cy="32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732908-8768-374B-85BC-E0C27A9A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" y="3276837"/>
            <a:ext cx="12192000" cy="30824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2C448-0C3C-FF4C-8ACB-0DB27E33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" y="181094"/>
            <a:ext cx="12192000" cy="29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370D65-1AB7-B743-8A68-E062E026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" y="3361217"/>
            <a:ext cx="12192000" cy="2829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AFF19-9002-E14C-86E0-A9B4A880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74"/>
            <a:ext cx="12192000" cy="308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AE0FB-93AC-D845-B44C-242159C2B849}"/>
              </a:ext>
            </a:extLst>
          </p:cNvPr>
          <p:cNvSpPr txBox="1"/>
          <p:nvPr/>
        </p:nvSpPr>
        <p:spPr>
          <a:xfrm>
            <a:off x="6294303" y="561507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9459C-525C-CE44-83E4-7311A9D15B10}"/>
              </a:ext>
            </a:extLst>
          </p:cNvPr>
          <p:cNvSpPr txBox="1"/>
          <p:nvPr/>
        </p:nvSpPr>
        <p:spPr>
          <a:xfrm>
            <a:off x="6035406" y="2651739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9625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BF7123-CB76-B04C-B4AC-2FABD576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3284900"/>
            <a:ext cx="12192000" cy="2772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87073-0ACB-3144-909C-FC364E1B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711"/>
            <a:ext cx="12192000" cy="2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2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E6A-EB8F-9947-8BD0-ACD10EE4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3AF4-14ED-974C-8651-FC31B7041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recommend Competitive Coding 4 by the Halim Brothers.  It is a two book set that really is a great reference.  </a:t>
            </a:r>
          </a:p>
          <a:p>
            <a:r>
              <a:rPr lang="en-US" dirty="0"/>
              <a:t>Also, Competitive Programmer’s Handbook by Antti </a:t>
            </a:r>
            <a:r>
              <a:rPr lang="en-US" dirty="0" err="1"/>
              <a:t>Laaksonen</a:t>
            </a:r>
            <a:r>
              <a:rPr lang="en-US" dirty="0"/>
              <a:t>.  I have this on my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There are contests going on all the time online and there is no reason why you can’t enter them.  Google competitive coding contests. </a:t>
            </a:r>
          </a:p>
          <a:p>
            <a:r>
              <a:rPr lang="en-US" dirty="0"/>
              <a:t>I use the UVA and the </a:t>
            </a:r>
            <a:r>
              <a:rPr lang="en-US" dirty="0" err="1"/>
              <a:t>Kattis</a:t>
            </a:r>
            <a:r>
              <a:rPr lang="en-US" dirty="0"/>
              <a:t> judging sites.  They have thousands of practice problems.  Google ”virtual judge”.  This is a portal site to several judging sites.</a:t>
            </a:r>
          </a:p>
          <a:p>
            <a:r>
              <a:rPr lang="en-US" dirty="0"/>
              <a:t>I will be looking for some additional contests that might be fun to try and I will let you all know.  There is no reason why you can’t find teammates out of this group!</a:t>
            </a:r>
          </a:p>
        </p:txBody>
      </p:sp>
    </p:spTree>
    <p:extLst>
      <p:ext uri="{BB962C8B-B14F-4D97-AF65-F5344CB8AC3E}">
        <p14:creationId xmlns:p14="http://schemas.microsoft.com/office/powerpoint/2010/main" val="124997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C56114-6052-E74D-829F-4092A40B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" y="3499400"/>
            <a:ext cx="12192000" cy="315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9B92F-3D99-AA4F-A3C0-46D5C860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4" y="656129"/>
            <a:ext cx="12192000" cy="2772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92403F-9E65-854A-B556-822D1777CA9C}"/>
              </a:ext>
            </a:extLst>
          </p:cNvPr>
          <p:cNvSpPr txBox="1"/>
          <p:nvPr/>
        </p:nvSpPr>
        <p:spPr>
          <a:xfrm>
            <a:off x="6383866" y="2785533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9D01B-B474-B046-83D3-67DDF4A1B891}"/>
              </a:ext>
            </a:extLst>
          </p:cNvPr>
          <p:cNvSpPr txBox="1"/>
          <p:nvPr/>
        </p:nvSpPr>
        <p:spPr>
          <a:xfrm>
            <a:off x="6263524" y="595206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777BCE-8857-4A41-A827-A1FF03A57501}"/>
              </a:ext>
            </a:extLst>
          </p:cNvPr>
          <p:cNvSpPr txBox="1"/>
          <p:nvPr/>
        </p:nvSpPr>
        <p:spPr>
          <a:xfrm>
            <a:off x="10107390" y="595206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BEC3E-3914-504E-A9BB-1F97964EF8C8}"/>
              </a:ext>
            </a:extLst>
          </p:cNvPr>
          <p:cNvSpPr txBox="1"/>
          <p:nvPr/>
        </p:nvSpPr>
        <p:spPr>
          <a:xfrm>
            <a:off x="9256057" y="596480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AEDB5-1892-E043-ADE0-1662140C2417}"/>
              </a:ext>
            </a:extLst>
          </p:cNvPr>
          <p:cNvSpPr txBox="1"/>
          <p:nvPr/>
        </p:nvSpPr>
        <p:spPr>
          <a:xfrm>
            <a:off x="4868333" y="3314734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FC137-A05D-B445-A929-4235FAE053B9}"/>
              </a:ext>
            </a:extLst>
          </p:cNvPr>
          <p:cNvSpPr txBox="1"/>
          <p:nvPr/>
        </p:nvSpPr>
        <p:spPr>
          <a:xfrm>
            <a:off x="7848590" y="3314734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385530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387F-91EC-D84B-841E-A0D016F6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lets figure out when the system goes stable</a:t>
            </a:r>
          </a:p>
          <a:p>
            <a:r>
              <a:rPr lang="en-US" sz="1600" dirty="0"/>
              <a:t>we are here after 5 minutes</a:t>
            </a:r>
          </a:p>
          <a:p>
            <a:r>
              <a:rPr lang="en-US" sz="1600" dirty="0"/>
              <a:t>in the next three minutes the three bones in bowl 1 are gone</a:t>
            </a:r>
          </a:p>
          <a:p>
            <a:r>
              <a:rPr lang="en-US" sz="1600" dirty="0"/>
              <a:t>and we go from 7 bones in 2 to 4 bones</a:t>
            </a:r>
          </a:p>
          <a:p>
            <a:r>
              <a:rPr lang="en-US" sz="1600" dirty="0"/>
              <a:t>in the next 4 minutes we get rid of the bones in 2</a:t>
            </a:r>
          </a:p>
          <a:p>
            <a:r>
              <a:rPr lang="en-US" sz="1600" dirty="0"/>
              <a:t>Now we are stable</a:t>
            </a:r>
          </a:p>
          <a:p>
            <a:r>
              <a:rPr lang="en-US" sz="1600" dirty="0"/>
              <a:t>it took a total of 12 minutes until we are stable</a:t>
            </a:r>
          </a:p>
          <a:p>
            <a:r>
              <a:rPr lang="en-US" sz="1600" dirty="0"/>
              <a:t>how many bones are in the stable zones&gt; ?</a:t>
            </a:r>
          </a:p>
          <a:p>
            <a:r>
              <a:rPr lang="en-US" sz="1600" dirty="0"/>
              <a:t>12  </a:t>
            </a:r>
            <a:r>
              <a:rPr lang="en-US" sz="1600" dirty="0" err="1"/>
              <a:t>Hmmmm</a:t>
            </a:r>
            <a:r>
              <a:rPr lang="en-US" sz="1600" dirty="0"/>
              <a:t>  a </a:t>
            </a:r>
            <a:r>
              <a:rPr lang="en-US" sz="1600" dirty="0" err="1"/>
              <a:t>quinky</a:t>
            </a:r>
            <a:r>
              <a:rPr lang="en-US" sz="1600" dirty="0"/>
              <a:t> dinky???   nope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45854-E3ED-BC45-828E-08BE651B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70" y="681037"/>
            <a:ext cx="4597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90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7971-A44F-004F-AFBD-D8991DB3C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675"/>
            <a:ext cx="10515600" cy="5682288"/>
          </a:xfrm>
        </p:spPr>
        <p:txBody>
          <a:bodyPr>
            <a:normAutofit/>
          </a:bodyPr>
          <a:lstStyle/>
          <a:p>
            <a:r>
              <a:rPr lang="en-US" sz="1600" dirty="0"/>
              <a:t>Basically the algorithm works like this</a:t>
            </a:r>
          </a:p>
          <a:p>
            <a:r>
              <a:rPr lang="en-US" sz="1600" dirty="0"/>
              <a:t>Add up all of the bones possible</a:t>
            </a:r>
          </a:p>
          <a:p>
            <a:r>
              <a:rPr lang="en-US" sz="1600" dirty="0"/>
              <a:t>Identify where the right  - left combinations exist   Utilize vectors or lists to  hold the index for the rights and the indexes for the lefts</a:t>
            </a:r>
          </a:p>
          <a:p>
            <a:endParaRPr lang="en-US" sz="1600" dirty="0"/>
          </a:p>
          <a:p>
            <a:r>
              <a:rPr lang="en-US" sz="1600" dirty="0"/>
              <a:t>Then, every pass through using these indexes add up the bones outside of the stable zones.</a:t>
            </a:r>
          </a:p>
          <a:p>
            <a:r>
              <a:rPr lang="en-US" sz="1600" dirty="0"/>
              <a:t>These bones get subtracted from the original total and give you a delta</a:t>
            </a:r>
          </a:p>
          <a:p>
            <a:r>
              <a:rPr lang="en-US" sz="1600" dirty="0"/>
              <a:t>Figure out minute by minute how many bones get dropped  - do some examples and see the patterns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0475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C0055-16D4-B64B-9DC7-16B15F8A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15" y="565150"/>
            <a:ext cx="9728200" cy="572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38AA7-D51C-3041-A004-1B33BEB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438" y="868389"/>
            <a:ext cx="3073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Mary is attempting to solve what is typically called an overlapping segment problem</a:t>
            </a:r>
          </a:p>
          <a:p>
            <a:r>
              <a:rPr lang="en-US" sz="1600" dirty="0"/>
              <a:t>This particular problem is not difficult if you take the time to really understand what is going on.</a:t>
            </a:r>
          </a:p>
          <a:p>
            <a:r>
              <a:rPr lang="en-US" sz="1600" dirty="0"/>
              <a:t>As is typical with ICPC problems the description leaves room for confusion and clarification, just like in real life!</a:t>
            </a:r>
          </a:p>
          <a:p>
            <a:r>
              <a:rPr lang="en-US" sz="1600" dirty="0"/>
              <a:t>The key to this problem is that Mary has already decided when she wants to visit each attraction, which then makes the calculation of whether she can see it a calculation exercise.</a:t>
            </a:r>
          </a:p>
          <a:p>
            <a:r>
              <a:rPr lang="en-US" sz="1600" dirty="0"/>
              <a:t>When she wakes up at time S, she adds the time t she has decided on to S.  This is when she can actually show up.</a:t>
            </a:r>
          </a:p>
          <a:p>
            <a:r>
              <a:rPr lang="en-US" sz="1600" dirty="0"/>
              <a:t>She then compares this time to the closing time.  If S + t is LESS than closing, she can visit it, take her selfie for her You Tube channel and leave.  Mary is a famous influencer who travels the world “just showing up”.  She decided that since she was doing so well at it as a college student, why stop </a:t>
            </a:r>
            <a:r>
              <a:rPr lang="en-US" sz="1600" dirty="0">
                <a:sym typeface="Wingdings" pitchFamily="2" charset="2"/>
              </a:rPr>
              <a:t></a:t>
            </a:r>
          </a:p>
          <a:p>
            <a:r>
              <a:rPr lang="en-US" sz="1600" dirty="0">
                <a:sym typeface="Wingdings" pitchFamily="2" charset="2"/>
              </a:rPr>
              <a:t>You then add up the number of attractions she can visit</a:t>
            </a:r>
          </a:p>
          <a:p>
            <a:r>
              <a:rPr lang="en-US" sz="1600" dirty="0">
                <a:sym typeface="Wingdings" pitchFamily="2" charset="2"/>
              </a:rPr>
              <a:t>I think the hardest part of the problem is to remember to print YES or NO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385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C09-8266-BD4D-9302-272D9396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545"/>
          </a:xfrm>
        </p:spPr>
        <p:txBody>
          <a:bodyPr/>
          <a:lstStyle/>
          <a:p>
            <a:r>
              <a:rPr lang="en-US" dirty="0"/>
              <a:t>Input in C++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BC637B-F747-E643-9CF5-53C49835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61" y="-11017"/>
            <a:ext cx="561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4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C09-8266-BD4D-9302-272D9396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545"/>
          </a:xfrm>
        </p:spPr>
        <p:txBody>
          <a:bodyPr/>
          <a:lstStyle/>
          <a:p>
            <a:r>
              <a:rPr lang="en-US" dirty="0"/>
              <a:t>Input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6143-AADF-1F4F-A123-6FB4FB6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44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A1424-B2F3-E540-88DB-D3DAD2B5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5" y="1645492"/>
            <a:ext cx="6756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AF79E-A727-5848-903A-D48C3112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6" y="88900"/>
            <a:ext cx="8991600" cy="668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C800C-86B3-4443-B973-DC36D83D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170" y="3429000"/>
            <a:ext cx="3450830" cy="24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With now(time) as zero</a:t>
            </a:r>
          </a:p>
          <a:p>
            <a:r>
              <a:rPr lang="en-US" sz="1600" dirty="0"/>
              <a:t>sun time until alignment (</a:t>
            </a:r>
            <a:r>
              <a:rPr lang="en-US" sz="1600" dirty="0" err="1"/>
              <a:t>oksun</a:t>
            </a:r>
            <a:r>
              <a:rPr lang="en-US" sz="1600" dirty="0"/>
              <a:t>) from now  &lt;- time to be in position(</a:t>
            </a:r>
            <a:r>
              <a:rPr lang="en-US" sz="1600" dirty="0" err="1"/>
              <a:t>ys</a:t>
            </a:r>
            <a:r>
              <a:rPr lang="en-US" sz="1600" dirty="0"/>
              <a:t>) - time last in alignment(ds)</a:t>
            </a:r>
          </a:p>
          <a:p>
            <a:r>
              <a:rPr lang="en-US" sz="1600" dirty="0"/>
              <a:t>moon time until alignment(</a:t>
            </a:r>
            <a:r>
              <a:rPr lang="en-US" sz="1600" dirty="0" err="1"/>
              <a:t>okmoon</a:t>
            </a:r>
            <a:r>
              <a:rPr lang="en-US" sz="1600" dirty="0"/>
              <a:t>) from now  &lt;- time to be in position(</a:t>
            </a:r>
            <a:r>
              <a:rPr lang="en-US" sz="1600" dirty="0" err="1"/>
              <a:t>ym</a:t>
            </a:r>
            <a:r>
              <a:rPr lang="en-US" sz="1600" dirty="0"/>
              <a:t>) - time last in alignment(</a:t>
            </a:r>
            <a:r>
              <a:rPr lang="en-US" sz="1600" dirty="0" err="1"/>
              <a:t>dm</a:t>
            </a:r>
            <a:r>
              <a:rPr lang="en-US" sz="1600" dirty="0"/>
              <a:t>)</a:t>
            </a:r>
          </a:p>
          <a:p>
            <a:r>
              <a:rPr lang="en-US" sz="1600" dirty="0"/>
              <a:t>Eclipse not now so 0 for both not allowed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oksun</a:t>
            </a:r>
            <a:r>
              <a:rPr lang="en-US" sz="1600" dirty="0"/>
              <a:t> or </a:t>
            </a:r>
            <a:r>
              <a:rPr lang="en-US" sz="1600" dirty="0" err="1"/>
              <a:t>okmoon</a:t>
            </a:r>
            <a:r>
              <a:rPr lang="en-US" sz="1600" dirty="0"/>
              <a:t> negative add time to be in position until positive time from now</a:t>
            </a:r>
          </a:p>
          <a:p>
            <a:r>
              <a:rPr lang="en-US" sz="1600" dirty="0"/>
              <a:t>time to eclipse minimum = max(</a:t>
            </a:r>
            <a:r>
              <a:rPr lang="en-US" sz="1600" dirty="0" err="1"/>
              <a:t>oksum</a:t>
            </a:r>
            <a:r>
              <a:rPr lang="en-US" sz="1600" dirty="0"/>
              <a:t>, </a:t>
            </a:r>
            <a:r>
              <a:rPr lang="en-US" sz="1600" dirty="0" err="1"/>
              <a:t>okmoon</a:t>
            </a:r>
            <a:r>
              <a:rPr lang="en-US" sz="1600" dirty="0"/>
              <a:t>)</a:t>
            </a:r>
          </a:p>
          <a:p>
            <a:r>
              <a:rPr lang="en-US" sz="1600" dirty="0"/>
              <a:t>while </a:t>
            </a:r>
            <a:r>
              <a:rPr lang="en-US" sz="1600" dirty="0" err="1"/>
              <a:t>oksun</a:t>
            </a:r>
            <a:r>
              <a:rPr lang="en-US" sz="1600" dirty="0"/>
              <a:t> != </a:t>
            </a:r>
            <a:r>
              <a:rPr lang="en-US" sz="1600" dirty="0" err="1"/>
              <a:t>okmoon</a:t>
            </a:r>
            <a:r>
              <a:rPr lang="en-US" sz="1600" dirty="0"/>
              <a:t>: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okmoon</a:t>
            </a:r>
            <a:r>
              <a:rPr lang="en-US" sz="1600" dirty="0"/>
              <a:t> &lt; </a:t>
            </a:r>
            <a:r>
              <a:rPr lang="en-US" sz="1600" dirty="0" err="1"/>
              <a:t>oksun</a:t>
            </a:r>
            <a:r>
              <a:rPr lang="en-US" sz="1600" dirty="0"/>
              <a:t> -&gt; </a:t>
            </a:r>
            <a:r>
              <a:rPr lang="en-US" sz="1600" dirty="0" err="1"/>
              <a:t>okmoon</a:t>
            </a:r>
            <a:r>
              <a:rPr lang="en-US" sz="1600" dirty="0"/>
              <a:t> += </a:t>
            </a:r>
            <a:r>
              <a:rPr lang="en-US" sz="1600" dirty="0" err="1"/>
              <a:t>ym</a:t>
            </a:r>
            <a:endParaRPr lang="en-US" sz="1600" dirty="0"/>
          </a:p>
          <a:p>
            <a:r>
              <a:rPr lang="en-US" sz="1600" dirty="0"/>
              <a:t>else if </a:t>
            </a:r>
            <a:r>
              <a:rPr lang="en-US" sz="1600" dirty="0" err="1"/>
              <a:t>oksun</a:t>
            </a:r>
            <a:r>
              <a:rPr lang="en-US" sz="1600" dirty="0"/>
              <a:t> &lt; </a:t>
            </a:r>
            <a:r>
              <a:rPr lang="en-US" sz="1600" dirty="0" err="1"/>
              <a:t>okmoon</a:t>
            </a:r>
            <a:r>
              <a:rPr lang="en-US" sz="1600" dirty="0"/>
              <a:t> -&gt; </a:t>
            </a:r>
            <a:r>
              <a:rPr lang="en-US" sz="1600" dirty="0" err="1"/>
              <a:t>oksun</a:t>
            </a:r>
            <a:r>
              <a:rPr lang="en-US" sz="1600" dirty="0"/>
              <a:t> += </a:t>
            </a:r>
            <a:r>
              <a:rPr lang="en-US" sz="1600" dirty="0" err="1"/>
              <a:t>ys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Concept is to keep adding period to both until the are equal</a:t>
            </a:r>
          </a:p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981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69015C-8172-224D-8D4E-DF5A446F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1" y="394012"/>
            <a:ext cx="6286500" cy="28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2EAD5-4477-ED49-9DF5-3A2F90DE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1" y="3787827"/>
            <a:ext cx="5372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1CD4-C19D-A44E-94D4-2216F140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B9E9-E1A6-2843-99B7-5391AA1C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started a </a:t>
            </a:r>
            <a:r>
              <a:rPr lang="en-US" dirty="0" err="1"/>
              <a:t>github</a:t>
            </a:r>
            <a:r>
              <a:rPr lang="en-US" dirty="0"/>
              <a:t> for the Saturday coding seminars under </a:t>
            </a:r>
            <a:r>
              <a:rPr lang="en-US" dirty="0" err="1"/>
              <a:t>ProfGregL</a:t>
            </a:r>
            <a:r>
              <a:rPr lang="en-US" dirty="0"/>
              <a:t>.</a:t>
            </a:r>
          </a:p>
          <a:p>
            <a:r>
              <a:rPr lang="en-US" dirty="0"/>
              <a:t>You are welcome to look at anything there but please do not modify anything without asking.  You can download at will.  </a:t>
            </a:r>
          </a:p>
          <a:p>
            <a:endParaRPr lang="en-US" dirty="0"/>
          </a:p>
          <a:p>
            <a:r>
              <a:rPr lang="en-US" dirty="0"/>
              <a:t>I will continue to add things to the repo such as this slide deck</a:t>
            </a:r>
          </a:p>
          <a:p>
            <a:endParaRPr lang="en-US" dirty="0"/>
          </a:p>
          <a:p>
            <a:r>
              <a:rPr lang="en-US" dirty="0"/>
              <a:t>My material is not for general distribution!!!  Please to not start posting things.</a:t>
            </a:r>
          </a:p>
        </p:txBody>
      </p:sp>
    </p:spTree>
    <p:extLst>
      <p:ext uri="{BB962C8B-B14F-4D97-AF65-F5344CB8AC3E}">
        <p14:creationId xmlns:p14="http://schemas.microsoft.com/office/powerpoint/2010/main" val="2633958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D333E-0355-B848-AC01-BAFE2594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4" y="114300"/>
            <a:ext cx="9169400" cy="674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A17D5-8D64-DB42-8AAA-B10E64E7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14" y="1328816"/>
            <a:ext cx="1968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greedy algorithm problem since she just does them in order </a:t>
            </a:r>
          </a:p>
          <a:p>
            <a:r>
              <a:rPr lang="en-US" sz="1600" dirty="0"/>
              <a:t>Use a queue to store the problems in order</a:t>
            </a:r>
          </a:p>
          <a:p>
            <a:r>
              <a:rPr lang="en-US" sz="1600" dirty="0"/>
              <a:t>Look at each problem and if her current difficulty range allows it , do it</a:t>
            </a:r>
          </a:p>
          <a:p>
            <a:r>
              <a:rPr lang="en-US" sz="1600" dirty="0"/>
              <a:t>Update difficulty range if appropriate</a:t>
            </a:r>
          </a:p>
          <a:p>
            <a:r>
              <a:rPr lang="en-US" sz="1600" dirty="0"/>
              <a:t>Look at the next problem</a:t>
            </a:r>
          </a:p>
        </p:txBody>
      </p:sp>
    </p:spTree>
    <p:extLst>
      <p:ext uri="{BB962C8B-B14F-4D97-AF65-F5344CB8AC3E}">
        <p14:creationId xmlns:p14="http://schemas.microsoft.com/office/powerpoint/2010/main" val="218723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E912D-1951-B24A-B3F9-0CB30AE1E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98" y="308509"/>
            <a:ext cx="3187700" cy="276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7F278-7FCE-1040-8F03-7E6B3149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00" y="1920802"/>
            <a:ext cx="656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5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6B645-2AD6-9941-A974-BDD2718B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4" y="1092200"/>
            <a:ext cx="9017000" cy="576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D6F92-BDFB-674C-AF2E-E716991D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60" y="146050"/>
            <a:ext cx="4965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6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1B2D-FE59-E34A-B5A4-8A37605E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78" y="0"/>
            <a:ext cx="587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57"/>
            <a:ext cx="10515600" cy="1325563"/>
          </a:xfrm>
        </p:spPr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920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This can be looked at as a graph problem where the nodes are the “state” of the lock after one disk click</a:t>
            </a:r>
          </a:p>
          <a:p>
            <a:r>
              <a:rPr lang="en-US" sz="1600" dirty="0"/>
              <a:t>Its also similar in thinking to n-queens</a:t>
            </a:r>
          </a:p>
          <a:p>
            <a:r>
              <a:rPr lang="en-US" sz="1600" dirty="0"/>
              <a:t>Breadth first in both </a:t>
            </a:r>
            <a:r>
              <a:rPr lang="en-US" sz="1600" dirty="0" err="1"/>
              <a:t>pos</a:t>
            </a:r>
            <a:r>
              <a:rPr lang="en-US" sz="1600" dirty="0"/>
              <a:t> and neg directions</a:t>
            </a:r>
          </a:p>
          <a:p>
            <a:r>
              <a:rPr lang="en-US" sz="1600" dirty="0"/>
              <a:t>Need to know what states we have looked at so  we can count the number of moves</a:t>
            </a:r>
          </a:p>
          <a:p>
            <a:r>
              <a:rPr lang="en-US" sz="1600" dirty="0"/>
              <a:t>We use a visited set and start with all of the dead ends in the set.  We will not visit them</a:t>
            </a:r>
          </a:p>
          <a:p>
            <a:r>
              <a:rPr lang="en-US" sz="1600" dirty="0"/>
              <a:t>As we move, we put each state into visited so we don’t reuse them</a:t>
            </a:r>
          </a:p>
          <a:p>
            <a:r>
              <a:rPr lang="en-US" sz="1600" dirty="0"/>
              <a:t>We start at 0000 put in a queue</a:t>
            </a:r>
          </a:p>
          <a:p>
            <a:r>
              <a:rPr lang="en-US" sz="1600" dirty="0"/>
              <a:t>Make sure that 0000 is not a forbidden state, if so error</a:t>
            </a:r>
          </a:p>
          <a:p>
            <a:r>
              <a:rPr lang="en-US" sz="1600" dirty="0"/>
              <a:t>Starting with the top of the queue try to move each digit 1 in each direction</a:t>
            </a:r>
          </a:p>
          <a:p>
            <a:r>
              <a:rPr lang="en-US" sz="1600" dirty="0"/>
              <a:t>If ok Put each state in queue</a:t>
            </a:r>
          </a:p>
          <a:p>
            <a:r>
              <a:rPr lang="en-US" sz="1600" dirty="0"/>
              <a:t>pop top of queue and repeat process with next state in queue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5389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298-208A-F140-8828-8A284379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queue evolves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EC49-765B-A24A-ACF6-D4321CF7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144"/>
            <a:ext cx="12192000" cy="4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7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C584C-223B-834E-BE10-3011D67B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6"/>
            <a:ext cx="38735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2C1D-4280-A84C-9003-884CEACC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69576"/>
            <a:ext cx="7556500" cy="610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EE7ED-B7ED-AE4D-B13B-3D72EC74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34" y="255987"/>
            <a:ext cx="7556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5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F8C22-DE4E-CB4A-A9DD-014B4CBB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86" y="0"/>
            <a:ext cx="6296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2D4F0C-1F79-924D-929C-58133BB7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227"/>
            <a:ext cx="12192000" cy="61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731D5-E5FB-2D4F-93BE-6B20FE52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0" y="0"/>
            <a:ext cx="68768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26FD7-FC25-DA46-A265-186B6F37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40" y="804538"/>
            <a:ext cx="2438400" cy="2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EEA2A-A13C-A84C-9C6A-1FAA7D45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984" y="3627303"/>
            <a:ext cx="2349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7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53B7-DAF7-2641-82C2-D53A240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EB9B-C0A9-0641-8464-12499A58DB8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This problem is not hard at all but most inexperienced contestants see palindrome and get sucked in to the wrong thinking process</a:t>
            </a:r>
          </a:p>
          <a:p>
            <a:r>
              <a:rPr lang="en-US" dirty="0"/>
              <a:t>Stone problems(picking problems in general) tend to be Dynamic Programming problems and use </a:t>
            </a:r>
            <a:r>
              <a:rPr lang="en-US" dirty="0" err="1"/>
              <a:t>memoization</a:t>
            </a:r>
            <a:r>
              <a:rPr lang="en-US" dirty="0"/>
              <a:t> to speed up execution</a:t>
            </a:r>
          </a:p>
          <a:p>
            <a:r>
              <a:rPr lang="en-US" dirty="0" err="1"/>
              <a:t>Memoization</a:t>
            </a:r>
            <a:r>
              <a:rPr lang="en-US" dirty="0"/>
              <a:t> is writing down the results of subproblems so you don’t have to keep recalculating them.</a:t>
            </a:r>
          </a:p>
          <a:p>
            <a:r>
              <a:rPr lang="en-US" dirty="0"/>
              <a:t>For this problem I created a table that I think will shed light on the solution</a:t>
            </a:r>
          </a:p>
        </p:txBody>
      </p:sp>
    </p:spTree>
    <p:extLst>
      <p:ext uri="{BB962C8B-B14F-4D97-AF65-F5344CB8AC3E}">
        <p14:creationId xmlns:p14="http://schemas.microsoft.com/office/powerpoint/2010/main" val="348755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A0B9D-0145-D247-97B3-8A57E653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62" y="311150"/>
            <a:ext cx="6261100" cy="623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number of starting</a:t>
            </a:r>
          </a:p>
          <a:p>
            <a:r>
              <a:rPr lang="en-US" dirty="0"/>
              <a:t>stones in pile 1 - 100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43B7F-B5C5-004E-B505-99BA135B51B1}"/>
              </a:ext>
            </a:extLst>
          </p:cNvPr>
          <p:cNvSpPr txBox="1"/>
          <p:nvPr/>
        </p:nvSpPr>
        <p:spPr>
          <a:xfrm>
            <a:off x="6180463" y="3429000"/>
            <a:ext cx="12057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82457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06CF86-B946-D348-A82D-6658585A70CB}"/>
              </a:ext>
            </a:extLst>
          </p:cNvPr>
          <p:cNvSpPr txBox="1"/>
          <p:nvPr/>
        </p:nvSpPr>
        <p:spPr>
          <a:xfrm>
            <a:off x="314793" y="644577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Palindrome numbers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60EBF-E172-7743-90C0-0846D84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71" y="419100"/>
            <a:ext cx="5930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2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1659</Words>
  <Application>Microsoft Macintosh PowerPoint</Application>
  <PresentationFormat>Widescreen</PresentationFormat>
  <Paragraphs>167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Menlo</vt:lpstr>
      <vt:lpstr>Segoe UI</vt:lpstr>
      <vt:lpstr>Times New Roman</vt:lpstr>
      <vt:lpstr>WordVisiCarriageReturn_MSFontService</vt:lpstr>
      <vt:lpstr>Office Theme</vt:lpstr>
      <vt:lpstr>Contest Problem Review</vt:lpstr>
      <vt:lpstr>Some Comments</vt:lpstr>
      <vt:lpstr>Learning Tools</vt:lpstr>
      <vt:lpstr>github</vt:lpstr>
      <vt:lpstr>PowerPoint Presentation</vt:lpstr>
      <vt:lpstr>PowerPoint Presentation</vt:lpstr>
      <vt:lpstr>Problem Analysis</vt:lpstr>
      <vt:lpstr>PowerPoint Presentation</vt:lpstr>
      <vt:lpstr>PowerPoint Presentation</vt:lpstr>
      <vt:lpstr>PowerPoint Presentation</vt:lpstr>
      <vt:lpstr>Lets see for each starting number if we can figure out who wins</vt:lpstr>
      <vt:lpstr>PowerPoint Presentation</vt:lpstr>
      <vt:lpstr>10 stones</vt:lpstr>
      <vt:lpstr>PowerPoint Presentation</vt:lpstr>
      <vt:lpstr>So what about 11 - 20</vt:lpstr>
      <vt:lpstr>PowerPoint Presentation</vt:lpstr>
      <vt:lpstr>The recurrence relation</vt:lpstr>
      <vt:lpstr>PowerPoint Presentation</vt:lpstr>
      <vt:lpstr>PowerPoint Presentation</vt:lpstr>
      <vt:lpstr>Picking problems, optimization problems</vt:lpstr>
      <vt:lpstr>PowerPoint Presentation</vt:lpstr>
      <vt:lpstr>Problem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Analysis</vt:lpstr>
      <vt:lpstr>Input in C++</vt:lpstr>
      <vt:lpstr>Input in Python</vt:lpstr>
      <vt:lpstr>PowerPoint Presentation</vt:lpstr>
      <vt:lpstr>Problem Analysis</vt:lpstr>
      <vt:lpstr>PowerPoint Presentation</vt:lpstr>
      <vt:lpstr>PowerPoint Presentation</vt:lpstr>
      <vt:lpstr>Problem Analysis</vt:lpstr>
      <vt:lpstr>PowerPoint Presentation</vt:lpstr>
      <vt:lpstr>PowerPoint Presentation</vt:lpstr>
      <vt:lpstr>PowerPoint Presentation</vt:lpstr>
      <vt:lpstr>Problem Analysis</vt:lpstr>
      <vt:lpstr>How the queue evolves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2024-04-10T13:12:23Z</dcterms:created>
  <dcterms:modified xsi:type="dcterms:W3CDTF">2024-04-16T01:23:53Z</dcterms:modified>
</cp:coreProperties>
</file>